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8"/>
  </p:notesMasterIdLst>
  <p:sldIdLst>
    <p:sldId id="257" r:id="rId2"/>
    <p:sldId id="259" r:id="rId3"/>
    <p:sldId id="260" r:id="rId4"/>
    <p:sldId id="261" r:id="rId5"/>
    <p:sldId id="262" r:id="rId6"/>
    <p:sldId id="258" r:id="rId7"/>
  </p:sldIdLst>
  <p:sldSz cx="9144000" cy="6858000" type="screen4x3"/>
  <p:notesSz cx="6858000" cy="9144000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4"/>
    <p:restoredTop sz="92995"/>
  </p:normalViewPr>
  <p:slideViewPr>
    <p:cSldViewPr snapToGrid="0" snapToObjects="1">
      <p:cViewPr varScale="1">
        <p:scale>
          <a:sx n="92" d="100"/>
          <a:sy n="92" d="100"/>
        </p:scale>
        <p:origin x="20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C356825-48CE-5A49-A556-53226E9D75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90DAE8-1436-1047-98AE-A03B048398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F02961-C45E-E843-90FA-CBEA638D44D9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BA27F3E-C538-C843-87D2-9A84146AE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482727D5-1C40-6045-9862-5C5398432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8B0753-96CC-B640-91D7-CEA9B07BFC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D5F46A-9FEC-2443-9140-C6D535B3E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576EEB-F9D8-F044-BE3F-4173EE8C3FA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1E7F52B-9BB3-3A48-BC90-B8FA18788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D9B79C6-5853-6C46-A644-35D3DAAF5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22F9D-CCCF-2740-A357-FFE1EC445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4CBFD0-18AE-684B-B86A-9C0F15A1F1A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B69E685B-4D14-8741-8E8B-1F1EA09A27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841D45AC-6320-BB41-9247-B9B89C09F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t-IT" alt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4ABB-3829-5043-9B5E-176630408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7F544-03C6-F743-82FB-D5D3C905C7AA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17AC8-FCBC-A348-8E91-DE7F604A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517A8-71EC-FE48-944B-1A2A9BA0A229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AE8FA-E366-B940-A488-249A986E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9CD4-13F2-634D-ABC7-114E12E9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C676A-A7B9-B048-8D47-7000E8D054E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30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D36F-A568-164F-A77D-58C8D283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CDCF86-5220-2248-ACFF-8CAEEF65B1C5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ADEF8-E9EB-5146-8EF5-6A5510C1A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D39D8-1528-CB40-8EB1-A862CA84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1237A-4C9F-0548-A1D6-211F3517490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34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55493-4A94-FF47-BF9E-FC78157B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FE456-2DFA-F84F-8067-8865C2ED7910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C0AA1-F8F0-6F47-B9B4-A1C05637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FFE03-DB48-3F41-BB3A-CEF8AFF9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82CCB-ECAF-4641-8239-08B4CC73E56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20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842C-FEC7-C643-85B2-FA6C1FF9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A2D1B-1CFC-F74D-8D81-819B127F98DF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77BE-238F-EA45-AD64-0B753965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DB98-E09E-B143-BDE1-225DA2B0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D668-525A-E74F-AFB8-CE3BD9FA14F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34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C246-B941-D641-975F-1A8A5571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28DB3-1394-1944-97DD-6DE76DCF46F4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02A10-AEB6-B04D-9854-55914495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4E3-49DD-A247-A5A6-D75860B7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8FB59-6FA4-6C47-BB2D-5484A6678C0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4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135BA65-DC1A-B643-996B-9915E4B0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09A86-B32D-2F4E-9297-255CB1DC74FE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D31006-9EC9-C94D-BB37-6523FD16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83EA48-7123-464D-B1D0-6E48A557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7F787-2591-A04E-8182-1F343ACA712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91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0FFC193-A573-7A4A-BC98-B26F36DE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CCBD8-5B99-5743-9F36-1BFF926E2C15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9010DB8-4B5B-7D48-9270-1A21ACC3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A1EED2-856E-FF44-999D-6F6092DE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1B897-81A4-4949-877A-686C5C84C27C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56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DB8A6A9-9449-1841-A7D8-849FD276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5920-B366-AC4E-96F0-70EB8CF47F81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7A8EB0-CFED-4941-B1C1-6C8C9FAD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C6C5949-4165-E941-A999-B62F4C2B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4EB1D4-70F6-A44D-ADA1-3C7B8431ACE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83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61B57D9-9CE6-9148-809E-A7F98CFD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47684-6DE4-E644-9C88-8455688FB436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A438B6-A9FE-7343-87BF-3F7DFC31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8957693-1449-EA49-9C02-E2307266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45A950-1D42-0B42-83C6-864E75AA05A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15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0C1EE9-534C-DD42-BF4F-5C4B16A1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0F40D-5D97-9B40-A9F5-6D4A179588CC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5E03D46-2204-864B-BBB3-E6C2CBEA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86B488-B076-C24E-A1EB-01038D45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D2EAE-41C1-7546-89C3-D4AD4818190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7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11762E-9F8D-C24D-8CAC-BE738176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2E5AD-2A86-1443-903F-860649278B3F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4E78FD-0520-8746-852A-C4619A5B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381E11-260F-4540-864F-C8B18559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B83A5-2597-2F47-BF56-2EEC207DA8A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51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BFB84C6-1094-B341-BA84-CD48A194D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367EE08-AA9E-3E4B-A6E4-1EE51AF57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/>
              <a:t>Edit Master text styles</a:t>
            </a:r>
          </a:p>
          <a:p>
            <a:pPr lvl="1"/>
            <a:r>
              <a:rPr lang="en-US" altLang="it-IT"/>
              <a:t>Second level</a:t>
            </a:r>
          </a:p>
          <a:p>
            <a:pPr lvl="2"/>
            <a:r>
              <a:rPr lang="en-US" altLang="it-IT"/>
              <a:t>Third level</a:t>
            </a:r>
          </a:p>
          <a:p>
            <a:pPr lvl="3"/>
            <a:r>
              <a:rPr lang="en-US" altLang="it-IT"/>
              <a:t>Fourth level</a:t>
            </a:r>
          </a:p>
          <a:p>
            <a:pPr lvl="4"/>
            <a:r>
              <a:rPr lang="en-US" altLang="it-IT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7796-5BF8-F84F-8196-52180A206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6235C0-1EC7-174D-B308-08FE5C11E621}" type="datetimeFigureOut">
              <a:rPr lang="fr-FR"/>
              <a:pPr>
                <a:defRPr/>
              </a:pPr>
              <a:t>16/03/2022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D82C-4C3B-174D-8DA9-E34C4B1A0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9C844-B5DB-6044-B66F-75B4E8C4B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8FAE16-BC05-3A42-8CB6-A86796C70C8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ovannipietrovitali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mailto:giovannni.vitali@uvsq.f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giovannni.vitali@uvsq.fr" TargetMode="External"/><Relationship Id="rId4" Type="http://schemas.openxmlformats.org/officeDocument/2006/relationships/hyperlink" Target="mailto:giovannipietrovitali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>
            <a:extLst>
              <a:ext uri="{FF2B5EF4-FFF2-40B4-BE49-F238E27FC236}">
                <a16:creationId xmlns:a16="http://schemas.microsoft.com/office/drawing/2014/main" id="{123043ED-2AF0-744E-8E61-78876C3D7E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it" dirty="0"/>
              <a:t>TEI_Document_Ex</a:t>
            </a:r>
            <a:endParaRPr lang="fr-FR" altLang="fr-FR" dirty="0"/>
          </a:p>
        </p:txBody>
      </p:sp>
      <p:sp>
        <p:nvSpPr>
          <p:cNvPr id="14338" name="Sous-titre 2">
            <a:extLst>
              <a:ext uri="{FF2B5EF4-FFF2-40B4-BE49-F238E27FC236}">
                <a16:creationId xmlns:a16="http://schemas.microsoft.com/office/drawing/2014/main" id="{1C7112FC-2221-B34A-B46B-A60E5D870A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3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4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4339" name="Sous-titre 2">
            <a:extLst>
              <a:ext uri="{FF2B5EF4-FFF2-40B4-BE49-F238E27FC236}">
                <a16:creationId xmlns:a16="http://schemas.microsoft.com/office/drawing/2014/main" id="{9875EF48-5626-9C4A-B892-950F1A0F3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8DAD2B6A-DE04-A744-B4C8-D797CDB0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202C2EFA-DEF8-A446-BBC6-169F635B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Immagine 7">
            <a:extLst>
              <a:ext uri="{FF2B5EF4-FFF2-40B4-BE49-F238E27FC236}">
                <a16:creationId xmlns:a16="http://schemas.microsoft.com/office/drawing/2014/main" id="{E1B0BAC5-AFD4-EA48-B54B-B49FD815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764" y="0"/>
            <a:ext cx="6408435" cy="1524649"/>
          </a:xfrm>
          <a:prstGeom prst="rect">
            <a:avLst/>
          </a:prstGeom>
        </p:spPr>
        <p:txBody>
          <a:bodyPr vert="horz" wrap="square" lIns="0" tIns="166688" rIns="0" bIns="0" rtlCol="0">
            <a:spAutoFit/>
          </a:bodyPr>
          <a:lstStyle/>
          <a:p>
            <a:pPr marL="11906">
              <a:spcBef>
                <a:spcPts val="1313"/>
              </a:spcBef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Créez votre premier document TEI.</a:t>
            </a:r>
            <a:endParaRPr sz="2438" dirty="0">
              <a:latin typeface="+mn-lt"/>
              <a:cs typeface="Comic Sans MS"/>
            </a:endParaRPr>
          </a:p>
          <a:p>
            <a:pPr marL="528638" indent="-236933">
              <a:spcBef>
                <a:spcPts val="1219"/>
              </a:spcBef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Ouvrez Oxygen</a:t>
            </a:r>
            <a:endParaRPr sz="2438" dirty="0">
              <a:latin typeface="+mn-lt"/>
              <a:cs typeface="Comic Sans MS"/>
            </a:endParaRPr>
          </a:p>
          <a:p>
            <a:pPr marL="528638" indent="-263723">
              <a:spcBef>
                <a:spcPts val="586"/>
              </a:spcBef>
              <a:buAutoNum type="arabicPeriod"/>
              <a:tabLst>
                <a:tab pos="52923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Fichier&gt;Nouveau</a:t>
            </a:r>
            <a:endParaRPr sz="2438" dirty="0">
              <a:latin typeface="+mn-lt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93" y="1580067"/>
            <a:ext cx="9112707" cy="52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9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471" y="557584"/>
            <a:ext cx="8398602" cy="805910"/>
          </a:xfrm>
          <a:prstGeom prst="rect">
            <a:avLst/>
          </a:prstGeom>
        </p:spPr>
        <p:txBody>
          <a:bodyPr vert="horz" wrap="square" lIns="0" tIns="1071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3369" marR="4763" indent="-272058">
              <a:lnSpc>
                <a:spcPts val="3019"/>
              </a:lnSpc>
              <a:spcBef>
                <a:spcPts val="84"/>
              </a:spcBef>
            </a:pPr>
            <a:r>
              <a:rPr sz="3600" dirty="0">
                <a:latin typeface="+mn-lt"/>
              </a:rPr>
              <a:t>3. Une fenêtre s'ouvre Tapez "TEI P5 All" dans le champ de  recherche, puis "Créer"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470" y="1553977"/>
            <a:ext cx="8535707" cy="48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7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04" y="567472"/>
            <a:ext cx="8659523" cy="792381"/>
          </a:xfrm>
          <a:prstGeom prst="rect">
            <a:avLst/>
          </a:prstGeom>
        </p:spPr>
        <p:txBody>
          <a:bodyPr vert="horz" wrap="square" lIns="0" tIns="1071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7536" marR="4763" indent="-272058" algn="just">
              <a:lnSpc>
                <a:spcPts val="3019"/>
              </a:lnSpc>
              <a:spcBef>
                <a:spcPts val="84"/>
              </a:spcBef>
            </a:pPr>
            <a:r>
              <a:rPr sz="3200" dirty="0">
                <a:latin typeface="+mn-lt"/>
              </a:rPr>
              <a:t>4. vous avez votre document TEI minimal. Vous n'allez travailler que  sur la partie en rouge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528" y="1627958"/>
            <a:ext cx="8770065" cy="500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689" y="657496"/>
            <a:ext cx="664553" cy="348258"/>
          </a:xfrm>
          <a:custGeom>
            <a:avLst/>
            <a:gdLst/>
            <a:ahLst/>
            <a:cxnLst/>
            <a:rect l="l" t="t" r="r" b="b"/>
            <a:pathLst>
              <a:path w="1017904" h="371475">
                <a:moveTo>
                  <a:pt x="989310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989310" y="0"/>
                </a:lnTo>
                <a:lnTo>
                  <a:pt x="1001795" y="1783"/>
                </a:lnTo>
                <a:lnTo>
                  <a:pt x="1010713" y="7134"/>
                </a:lnTo>
                <a:lnTo>
                  <a:pt x="1016064" y="16052"/>
                </a:lnTo>
                <a:lnTo>
                  <a:pt x="1017847" y="28537"/>
                </a:lnTo>
                <a:lnTo>
                  <a:pt x="1017847" y="342453"/>
                </a:lnTo>
                <a:lnTo>
                  <a:pt x="1016064" y="354938"/>
                </a:lnTo>
                <a:lnTo>
                  <a:pt x="1010713" y="363856"/>
                </a:lnTo>
                <a:lnTo>
                  <a:pt x="1001795" y="369207"/>
                </a:lnTo>
                <a:lnTo>
                  <a:pt x="989310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0694" y="4149342"/>
            <a:ext cx="820936" cy="348258"/>
          </a:xfrm>
          <a:custGeom>
            <a:avLst/>
            <a:gdLst/>
            <a:ahLst/>
            <a:cxnLst/>
            <a:rect l="l" t="t" r="r" b="b"/>
            <a:pathLst>
              <a:path w="875664" h="371475">
                <a:moveTo>
                  <a:pt x="84662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846621" y="0"/>
                </a:lnTo>
                <a:lnTo>
                  <a:pt x="859106" y="1783"/>
                </a:lnTo>
                <a:lnTo>
                  <a:pt x="868024" y="7134"/>
                </a:lnTo>
                <a:lnTo>
                  <a:pt x="873375" y="16052"/>
                </a:lnTo>
                <a:lnTo>
                  <a:pt x="875158" y="28537"/>
                </a:lnTo>
                <a:lnTo>
                  <a:pt x="875158" y="342453"/>
                </a:lnTo>
                <a:lnTo>
                  <a:pt x="873375" y="354938"/>
                </a:lnTo>
                <a:lnTo>
                  <a:pt x="868024" y="363856"/>
                </a:lnTo>
                <a:lnTo>
                  <a:pt x="859106" y="369207"/>
                </a:lnTo>
                <a:lnTo>
                  <a:pt x="84662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219" y="5302745"/>
            <a:ext cx="820936" cy="348258"/>
          </a:xfrm>
          <a:custGeom>
            <a:avLst/>
            <a:gdLst/>
            <a:ahLst/>
            <a:cxnLst/>
            <a:rect l="l" t="t" r="r" b="b"/>
            <a:pathLst>
              <a:path w="875665" h="371475">
                <a:moveTo>
                  <a:pt x="84662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846621" y="0"/>
                </a:lnTo>
                <a:lnTo>
                  <a:pt x="859106" y="1783"/>
                </a:lnTo>
                <a:lnTo>
                  <a:pt x="868024" y="7134"/>
                </a:lnTo>
                <a:lnTo>
                  <a:pt x="873375" y="16052"/>
                </a:lnTo>
                <a:lnTo>
                  <a:pt x="875158" y="28537"/>
                </a:lnTo>
                <a:lnTo>
                  <a:pt x="875158" y="342453"/>
                </a:lnTo>
                <a:lnTo>
                  <a:pt x="873375" y="354938"/>
                </a:lnTo>
                <a:lnTo>
                  <a:pt x="868024" y="363856"/>
                </a:lnTo>
                <a:lnTo>
                  <a:pt x="859106" y="369207"/>
                </a:lnTo>
                <a:lnTo>
                  <a:pt x="84662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8179" y="3344572"/>
            <a:ext cx="686991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1264" y="5267166"/>
            <a:ext cx="703979" cy="348258"/>
          </a:xfrm>
          <a:custGeom>
            <a:avLst/>
            <a:gdLst/>
            <a:ahLst/>
            <a:cxnLst/>
            <a:rect l="l" t="t" r="r" b="b"/>
            <a:pathLst>
              <a:path w="1017904" h="371475">
                <a:moveTo>
                  <a:pt x="989310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989310" y="0"/>
                </a:lnTo>
                <a:lnTo>
                  <a:pt x="1001795" y="1783"/>
                </a:lnTo>
                <a:lnTo>
                  <a:pt x="1010713" y="7134"/>
                </a:lnTo>
                <a:lnTo>
                  <a:pt x="1016064" y="16052"/>
                </a:lnTo>
                <a:lnTo>
                  <a:pt x="1017847" y="28537"/>
                </a:lnTo>
                <a:lnTo>
                  <a:pt x="1017847" y="342453"/>
                </a:lnTo>
                <a:lnTo>
                  <a:pt x="1016064" y="354938"/>
                </a:lnTo>
                <a:lnTo>
                  <a:pt x="1010713" y="363856"/>
                </a:lnTo>
                <a:lnTo>
                  <a:pt x="1001795" y="369207"/>
                </a:lnTo>
                <a:lnTo>
                  <a:pt x="989310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3923" y="574793"/>
            <a:ext cx="8204639" cy="5484138"/>
          </a:xfrm>
          <a:prstGeom prst="rect">
            <a:avLst/>
          </a:prstGeom>
        </p:spPr>
        <p:txBody>
          <a:bodyPr vert="horz" wrap="square" lIns="0" tIns="11311" rIns="0" bIns="0" rtlCol="0">
            <a:spAutoFit/>
          </a:bodyPr>
          <a:lstStyle/>
          <a:p>
            <a:pPr marL="283369" indent="-272058" algn="just">
              <a:spcBef>
                <a:spcPts val="89"/>
              </a:spcBef>
              <a:buAutoNum type="arabicPeriod" startAt="5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Remplacez le contenu de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&lt;text&gt;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par le texte contenu de</a:t>
            </a:r>
            <a:endParaRPr sz="2438" dirty="0">
              <a:latin typeface="+mn-lt"/>
              <a:cs typeface="Comic Sans MS"/>
            </a:endParaRPr>
          </a:p>
          <a:p>
            <a:pPr marL="363736" algn="just">
              <a:spcBef>
                <a:spcPts val="94"/>
              </a:spcBef>
            </a:pP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TEI_1.txt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, sachant que</a:t>
            </a:r>
            <a:endParaRPr sz="2438" dirty="0">
              <a:latin typeface="+mn-lt"/>
              <a:cs typeface="Comic Sans MS"/>
            </a:endParaRPr>
          </a:p>
          <a:p>
            <a:pPr marL="668536" lvl="1" indent="-385763" algn="just">
              <a:spcBef>
                <a:spcPts val="94"/>
              </a:spcBef>
              <a:buAutoNum type="arabicPeriod"/>
              <a:tabLst>
                <a:tab pos="669131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poème est contenu dans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&lt;div&gt;</a:t>
            </a:r>
            <a:endParaRPr sz="1734" dirty="0">
              <a:latin typeface="+mn-lt"/>
              <a:cs typeface="Courier New"/>
            </a:endParaRPr>
          </a:p>
          <a:p>
            <a:pPr marL="700088" lvl="1" indent="-417313" algn="just">
              <a:spcBef>
                <a:spcPts val="94"/>
              </a:spcBef>
              <a:buAutoNum type="arabicPeriod"/>
              <a:tabLst>
                <a:tab pos="70068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titre est contenu dans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&lt;head&gt;</a:t>
            </a:r>
            <a:endParaRPr sz="1734" dirty="0">
              <a:latin typeface="+mn-lt"/>
              <a:cs typeface="Courier New"/>
            </a:endParaRPr>
          </a:p>
          <a:p>
            <a:pPr marL="706636" lvl="1" indent="-423863" algn="just">
              <a:spcBef>
                <a:spcPts val="94"/>
              </a:spcBef>
              <a:buAutoNum type="arabicPeriod"/>
              <a:tabLst>
                <a:tab pos="707231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Une strophe est contenue dans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&lt;lg&gt;</a:t>
            </a:r>
            <a:endParaRPr sz="1734" dirty="0">
              <a:latin typeface="+mn-lt"/>
              <a:cs typeface="Courier New"/>
            </a:endParaRPr>
          </a:p>
          <a:p>
            <a:pPr marL="710208" lvl="1" indent="-427434" algn="just">
              <a:spcBef>
                <a:spcPts val="94"/>
              </a:spcBef>
              <a:buAutoNum type="arabicPeriod"/>
              <a:tabLst>
                <a:tab pos="71080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Un vers est contenu dans une balise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&lt;l&gt;</a:t>
            </a:r>
            <a:endParaRPr sz="1734" dirty="0">
              <a:latin typeface="+mn-lt"/>
              <a:cs typeface="Courier New"/>
            </a:endParaRPr>
          </a:p>
          <a:p>
            <a:pPr marL="283369" indent="-272058" algn="just">
              <a:spcBef>
                <a:spcPts val="656"/>
              </a:spcBef>
              <a:buAutoNum type="arabicPeriod" startAt="6"/>
              <a:tabLst>
                <a:tab pos="283964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Si vous avez fini, vous pouvez utiliser des attributs</a:t>
            </a:r>
            <a:endParaRPr sz="2438" dirty="0">
              <a:latin typeface="+mn-lt"/>
              <a:cs typeface="Comic Sans MS"/>
            </a:endParaRPr>
          </a:p>
          <a:p>
            <a:pPr marL="283369" marR="409575" lvl="1" algn="just">
              <a:lnSpc>
                <a:spcPct val="103200"/>
              </a:lnSpc>
              <a:spcBef>
                <a:spcPts val="5"/>
              </a:spcBef>
              <a:buAutoNum type="arabicPeriod"/>
              <a:tabLst>
                <a:tab pos="672108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L'élément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&lt;div&gt;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peut porter un attribut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@type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. Dites que  c'est un sonnet.</a:t>
            </a:r>
            <a:endParaRPr sz="2438" dirty="0">
              <a:latin typeface="+mn-lt"/>
              <a:cs typeface="Comic Sans MS"/>
            </a:endParaRPr>
          </a:p>
          <a:p>
            <a:pPr marL="283369" marR="244673" lvl="1" algn="just">
              <a:lnSpc>
                <a:spcPct val="103200"/>
              </a:lnSpc>
              <a:buAutoNum type="arabicPeriod"/>
              <a:tabLst>
                <a:tab pos="704255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L'élément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&lt;lg&gt;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peut porter un attribut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@rhyme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. Précisez le  schéma des rimes (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ABBA ABBA CCD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…)</a:t>
            </a:r>
            <a:endParaRPr sz="2438" dirty="0">
              <a:latin typeface="+mn-lt"/>
              <a:cs typeface="Comic Sans MS"/>
            </a:endParaRPr>
          </a:p>
          <a:p>
            <a:pPr marL="710208" lvl="1" indent="-427434" algn="just">
              <a:spcBef>
                <a:spcPts val="94"/>
              </a:spcBef>
              <a:buAutoNum type="arabicPeriod"/>
              <a:tabLst>
                <a:tab pos="710803" algn="l"/>
              </a:tabLst>
            </a:pP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Vous pouvez identifier les mots à la rime avec l'élément</a:t>
            </a:r>
            <a:endParaRPr sz="2438" dirty="0">
              <a:latin typeface="+mn-lt"/>
              <a:cs typeface="Comic Sans MS"/>
            </a:endParaRPr>
          </a:p>
          <a:p>
            <a:pPr marL="283369" marR="4763" indent="79772" algn="just">
              <a:lnSpc>
                <a:spcPct val="103200"/>
              </a:lnSpc>
            </a:pP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&lt;rhyme&gt;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, et un attribut </a:t>
            </a:r>
            <a:r>
              <a:rPr sz="1734" dirty="0">
                <a:solidFill>
                  <a:srgbClr val="23292D"/>
                </a:solidFill>
                <a:latin typeface="+mn-lt"/>
                <a:cs typeface="Courier New"/>
              </a:rPr>
              <a:t>@label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permet d'identifier à quelle partie  du schéma métrique le mot se rattache (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a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b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,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c 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ou </a:t>
            </a:r>
            <a:r>
              <a:rPr sz="2438" dirty="0">
                <a:solidFill>
                  <a:srgbClr val="23292D"/>
                </a:solidFill>
                <a:latin typeface="+mn-lt"/>
                <a:cs typeface="Trebuchet MS"/>
              </a:rPr>
              <a:t>d</a:t>
            </a:r>
            <a:r>
              <a:rPr sz="2438" dirty="0">
                <a:solidFill>
                  <a:srgbClr val="23292D"/>
                </a:solidFill>
                <a:latin typeface="+mn-lt"/>
                <a:cs typeface="Comic Sans MS"/>
              </a:rPr>
              <a:t>?)</a:t>
            </a:r>
            <a:endParaRPr sz="2438" dirty="0">
              <a:latin typeface="+mn-lt"/>
              <a:cs typeface="Comic Sans MS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35F15367-E7EF-6A41-8EF9-92F4EFECAFD1}"/>
              </a:ext>
            </a:extLst>
          </p:cNvPr>
          <p:cNvSpPr/>
          <p:nvPr/>
        </p:nvSpPr>
        <p:spPr>
          <a:xfrm>
            <a:off x="655743" y="1005754"/>
            <a:ext cx="871960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B67C47D-CAB1-6246-8ECA-F5FF4C3F5A51}"/>
              </a:ext>
            </a:extLst>
          </p:cNvPr>
          <p:cNvSpPr/>
          <p:nvPr/>
        </p:nvSpPr>
        <p:spPr>
          <a:xfrm>
            <a:off x="5878907" y="1419415"/>
            <a:ext cx="686991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CBAACBF7-8F2B-4C4F-BD6B-E13DFC682C08}"/>
              </a:ext>
            </a:extLst>
          </p:cNvPr>
          <p:cNvSpPr/>
          <p:nvPr/>
        </p:nvSpPr>
        <p:spPr>
          <a:xfrm>
            <a:off x="5601814" y="1767673"/>
            <a:ext cx="729712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A9C30CD2-DA27-704E-9CD3-A38D2477193C}"/>
              </a:ext>
            </a:extLst>
          </p:cNvPr>
          <p:cNvSpPr/>
          <p:nvPr/>
        </p:nvSpPr>
        <p:spPr>
          <a:xfrm>
            <a:off x="6321617" y="2157320"/>
            <a:ext cx="494819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DE6D36DC-64CF-5D4C-BB38-933D0D548EA3}"/>
              </a:ext>
            </a:extLst>
          </p:cNvPr>
          <p:cNvSpPr/>
          <p:nvPr/>
        </p:nvSpPr>
        <p:spPr>
          <a:xfrm>
            <a:off x="5536487" y="2543501"/>
            <a:ext cx="448677" cy="348258"/>
          </a:xfrm>
          <a:custGeom>
            <a:avLst/>
            <a:gdLst/>
            <a:ahLst/>
            <a:cxnLst/>
            <a:rect l="l" t="t" r="r" b="b"/>
            <a:pathLst>
              <a:path w="732789" h="371475">
                <a:moveTo>
                  <a:pt x="703932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703932" y="0"/>
                </a:lnTo>
                <a:lnTo>
                  <a:pt x="716417" y="1783"/>
                </a:lnTo>
                <a:lnTo>
                  <a:pt x="725335" y="7134"/>
                </a:lnTo>
                <a:lnTo>
                  <a:pt x="730686" y="16052"/>
                </a:lnTo>
                <a:lnTo>
                  <a:pt x="732470" y="28537"/>
                </a:lnTo>
                <a:lnTo>
                  <a:pt x="732470" y="342453"/>
                </a:lnTo>
                <a:lnTo>
                  <a:pt x="730686" y="354938"/>
                </a:lnTo>
                <a:lnTo>
                  <a:pt x="725335" y="363856"/>
                </a:lnTo>
                <a:lnTo>
                  <a:pt x="716417" y="369207"/>
                </a:lnTo>
                <a:lnTo>
                  <a:pt x="703932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936B3842-CE7C-2140-B371-2591F0A47ADD}"/>
              </a:ext>
            </a:extLst>
          </p:cNvPr>
          <p:cNvSpPr/>
          <p:nvPr/>
        </p:nvSpPr>
        <p:spPr>
          <a:xfrm>
            <a:off x="5878907" y="3344572"/>
            <a:ext cx="820936" cy="348258"/>
          </a:xfrm>
          <a:custGeom>
            <a:avLst/>
            <a:gdLst/>
            <a:ahLst/>
            <a:cxnLst/>
            <a:rect l="l" t="t" r="r" b="b"/>
            <a:pathLst>
              <a:path w="875664" h="371475">
                <a:moveTo>
                  <a:pt x="84662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846621" y="0"/>
                </a:lnTo>
                <a:lnTo>
                  <a:pt x="859106" y="1783"/>
                </a:lnTo>
                <a:lnTo>
                  <a:pt x="868024" y="7134"/>
                </a:lnTo>
                <a:lnTo>
                  <a:pt x="873375" y="16052"/>
                </a:lnTo>
                <a:lnTo>
                  <a:pt x="875158" y="28537"/>
                </a:lnTo>
                <a:lnTo>
                  <a:pt x="875158" y="342453"/>
                </a:lnTo>
                <a:lnTo>
                  <a:pt x="873375" y="354938"/>
                </a:lnTo>
                <a:lnTo>
                  <a:pt x="868024" y="363856"/>
                </a:lnTo>
                <a:lnTo>
                  <a:pt x="859106" y="369207"/>
                </a:lnTo>
                <a:lnTo>
                  <a:pt x="84662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0DB72963-3BCF-8C4F-81D7-27ED243987E0}"/>
              </a:ext>
            </a:extLst>
          </p:cNvPr>
          <p:cNvSpPr/>
          <p:nvPr/>
        </p:nvSpPr>
        <p:spPr>
          <a:xfrm>
            <a:off x="2138179" y="4149342"/>
            <a:ext cx="508039" cy="348258"/>
          </a:xfrm>
          <a:custGeom>
            <a:avLst/>
            <a:gdLst/>
            <a:ahLst/>
            <a:cxnLst/>
            <a:rect l="l" t="t" r="r" b="b"/>
            <a:pathLst>
              <a:path w="875664" h="371475">
                <a:moveTo>
                  <a:pt x="846621" y="370991"/>
                </a:moveTo>
                <a:lnTo>
                  <a:pt x="28537" y="370991"/>
                </a:lnTo>
                <a:lnTo>
                  <a:pt x="16052" y="369207"/>
                </a:lnTo>
                <a:lnTo>
                  <a:pt x="7134" y="363856"/>
                </a:lnTo>
                <a:lnTo>
                  <a:pt x="1783" y="354938"/>
                </a:lnTo>
                <a:lnTo>
                  <a:pt x="0" y="342453"/>
                </a:lnTo>
                <a:lnTo>
                  <a:pt x="0" y="28537"/>
                </a:lnTo>
                <a:lnTo>
                  <a:pt x="1783" y="16052"/>
                </a:lnTo>
                <a:lnTo>
                  <a:pt x="7134" y="7134"/>
                </a:lnTo>
                <a:lnTo>
                  <a:pt x="16052" y="1783"/>
                </a:lnTo>
                <a:lnTo>
                  <a:pt x="28537" y="0"/>
                </a:lnTo>
                <a:lnTo>
                  <a:pt x="846621" y="0"/>
                </a:lnTo>
                <a:lnTo>
                  <a:pt x="859106" y="1783"/>
                </a:lnTo>
                <a:lnTo>
                  <a:pt x="868024" y="7134"/>
                </a:lnTo>
                <a:lnTo>
                  <a:pt x="873375" y="16052"/>
                </a:lnTo>
                <a:lnTo>
                  <a:pt x="875158" y="28537"/>
                </a:lnTo>
                <a:lnTo>
                  <a:pt x="875158" y="342453"/>
                </a:lnTo>
                <a:lnTo>
                  <a:pt x="873375" y="354938"/>
                </a:lnTo>
                <a:lnTo>
                  <a:pt x="868024" y="363856"/>
                </a:lnTo>
                <a:lnTo>
                  <a:pt x="859106" y="369207"/>
                </a:lnTo>
                <a:lnTo>
                  <a:pt x="846621" y="370991"/>
                </a:lnTo>
                <a:close/>
              </a:path>
            </a:pathLst>
          </a:custGeom>
          <a:solidFill>
            <a:srgbClr val="1B1F22">
              <a:alpha val="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879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olo 1">
            <a:extLst>
              <a:ext uri="{FF2B5EF4-FFF2-40B4-BE49-F238E27FC236}">
                <a16:creationId xmlns:a16="http://schemas.microsoft.com/office/drawing/2014/main" id="{DD8878AC-2D40-A34D-AD6D-B73864AC7A1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br>
              <a:rPr lang="fr-FR" altLang="it-IT" dirty="0"/>
            </a:br>
            <a:r>
              <a:rPr lang="it" dirty="0"/>
              <a:t>TEI_Document_Ex</a:t>
            </a:r>
            <a:br>
              <a:rPr lang="fr-FR" altLang="fr-FR" dirty="0"/>
            </a:br>
            <a:r>
              <a:rPr lang="fr-FR" altLang="fr-FR" dirty="0"/>
              <a:t>			</a:t>
            </a:r>
            <a:r>
              <a:rPr lang="fr-FR" altLang="it-IT" dirty="0"/>
              <a:t>_end</a:t>
            </a:r>
          </a:p>
        </p:txBody>
      </p:sp>
      <p:pic>
        <p:nvPicPr>
          <p:cNvPr id="24582" name="Immagine 7">
            <a:extLst>
              <a:ext uri="{FF2B5EF4-FFF2-40B4-BE49-F238E27FC236}">
                <a16:creationId xmlns:a16="http://schemas.microsoft.com/office/drawing/2014/main" id="{2B9BF9EE-BBB9-3F4E-909B-C1179609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236AF2F2-92FC-B642-A5B8-0ABEF6431AA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4550" y="3602038"/>
            <a:ext cx="7772400" cy="1095375"/>
          </a:xfrm>
        </p:spPr>
        <p:txBody>
          <a:bodyPr/>
          <a:lstStyle/>
          <a:p>
            <a:pPr eaLnBrk="1" hangingPunct="1"/>
            <a:r>
              <a:rPr lang="en-GB" altLang="it-IT"/>
              <a:t> </a:t>
            </a:r>
            <a:r>
              <a:rPr lang="fr-FR" altLang="it-IT"/>
              <a:t>Giovanni Pietro Vitali</a:t>
            </a:r>
          </a:p>
          <a:p>
            <a:pPr eaLnBrk="1" hangingPunct="1"/>
            <a:r>
              <a:rPr lang="fr-FR" altLang="it-IT">
                <a:hlinkClick r:id="rId4"/>
              </a:rPr>
              <a:t>giovannipietrovitali@gmail.com</a:t>
            </a:r>
            <a:r>
              <a:rPr lang="fr-FR" altLang="it-IT"/>
              <a:t> | </a:t>
            </a:r>
            <a:r>
              <a:rPr lang="fr-FR" altLang="it-IT">
                <a:hlinkClick r:id="rId5"/>
              </a:rPr>
              <a:t>giovannni.vitali@uvsq.fr</a:t>
            </a:r>
            <a:r>
              <a:rPr lang="fr-FR" altLang="it-IT"/>
              <a:t> 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A623A61C-A3DD-7944-B49A-8082C1B9E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5583238"/>
            <a:ext cx="6386512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de Versailles Saint Quentin en </a:t>
            </a:r>
            <a:r>
              <a:rPr lang="it-IT" altLang="it-IT" sz="2400" dirty="0" err="1"/>
              <a:t>Yvelines</a:t>
            </a:r>
            <a:endParaRPr lang="it-IT" altLang="it-IT" sz="2400" dirty="0"/>
          </a:p>
          <a:p>
            <a:pPr algn="just" defTabSz="914400" eaLnBrk="1" hangingPunct="1">
              <a:buFont typeface="Arial" panose="020B0604020202020204" pitchFamily="34" charset="0"/>
              <a:buNone/>
            </a:pPr>
            <a:r>
              <a:rPr lang="it-IT" altLang="it-IT" sz="2400" dirty="0" err="1"/>
              <a:t>Université</a:t>
            </a:r>
            <a:r>
              <a:rPr lang="it-IT" altLang="it-IT" sz="2400" dirty="0"/>
              <a:t> Paris-</a:t>
            </a:r>
            <a:r>
              <a:rPr lang="it-IT" altLang="it-IT" sz="2400" dirty="0" err="1"/>
              <a:t>Saclay</a:t>
            </a:r>
            <a:endParaRPr lang="fr-FR" altLang="it-IT" sz="2400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B8631159-578D-2A46-8552-B988F46B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583238"/>
            <a:ext cx="76041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2DC8E42-B52E-5A46-9D04-A621533D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5745163"/>
            <a:ext cx="1477962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12140</TotalTime>
  <Words>271</Words>
  <Application>Microsoft Macintosh PowerPoint</Application>
  <PresentationFormat>On-screen Show (4:3)</PresentationFormat>
  <Paragraphs>28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Comic Sans MS</vt:lpstr>
      <vt:lpstr>Courier New</vt:lpstr>
      <vt:lpstr>Trebuchet MS</vt:lpstr>
      <vt:lpstr>Office Theme</vt:lpstr>
      <vt:lpstr>TEI_Document_Ex</vt:lpstr>
      <vt:lpstr>PowerPoint Presentation</vt:lpstr>
      <vt:lpstr>3. Une fenêtre s'ouvre Tapez "TEI P5 All" dans le champ de  recherche, puis "Créer"</vt:lpstr>
      <vt:lpstr>4. vous avez votre document TEI minimal. Vous n'allez travailler que  sur la partie en rouge</vt:lpstr>
      <vt:lpstr>PowerPoint Presentation</vt:lpstr>
      <vt:lpstr> TEI_Document_Ex    _end</vt:lpstr>
    </vt:vector>
  </TitlesOfParts>
  <Company>Université Stendhal Grenoble 3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Elena Pierazzo</dc:creator>
  <cp:lastModifiedBy>Giovanni Vitali</cp:lastModifiedBy>
  <cp:revision>226</cp:revision>
  <dcterms:created xsi:type="dcterms:W3CDTF">2019-01-07T13:10:44Z</dcterms:created>
  <dcterms:modified xsi:type="dcterms:W3CDTF">2022-03-16T07:40:14Z</dcterms:modified>
</cp:coreProperties>
</file>